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2141411985" r:id="rId5"/>
    <p:sldId id="2141411986" r:id="rId6"/>
    <p:sldId id="2141411961" r:id="rId7"/>
    <p:sldId id="2141411987" r:id="rId8"/>
    <p:sldId id="2141411988" r:id="rId9"/>
    <p:sldId id="2141411983" r:id="rId10"/>
    <p:sldId id="2141411984" r:id="rId11"/>
    <p:sldId id="2141411953" r:id="rId12"/>
    <p:sldId id="2141411989" r:id="rId13"/>
    <p:sldId id="2141411950" r:id="rId14"/>
    <p:sldId id="2141411952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498612-69CA-43C2-9C22-047A8FB9426E}" v="462" dt="2020-05-03T05:45:20.6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02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B6252B-A8B4-44EA-9F86-68CB13CEF412}" type="datetimeFigureOut">
              <a:rPr lang="nl-BE" smtClean="0"/>
              <a:t>24/06/2020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AF218A-DCB9-45B5-88C4-317DE0A1482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26563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01C0-42CC-4A27-837D-DD42467DCDF3}" type="datetimeFigureOut">
              <a:rPr lang="nl-BE" smtClean="0"/>
              <a:t>24/06/2020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28F7-2730-4D10-A464-AE7EAFEAB7F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67014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01C0-42CC-4A27-837D-DD42467DCDF3}" type="datetimeFigureOut">
              <a:rPr lang="nl-BE" smtClean="0"/>
              <a:t>24/06/2020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28F7-2730-4D10-A464-AE7EAFEAB7F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43168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01C0-42CC-4A27-837D-DD42467DCDF3}" type="datetimeFigureOut">
              <a:rPr lang="nl-BE" smtClean="0"/>
              <a:t>24/06/2020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28F7-2730-4D10-A464-AE7EAFEAB7F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016518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01C0-42CC-4A27-837D-DD42467DCDF3}" type="datetimeFigureOut">
              <a:rPr lang="nl-BE" smtClean="0"/>
              <a:t>24/06/2020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28F7-2730-4D10-A464-AE7EAFEAB7FD}" type="slidenum">
              <a:rPr lang="nl-BE" smtClean="0"/>
              <a:t>‹nr.›</a:t>
            </a:fld>
            <a:endParaRPr lang="nl-BE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44589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01C0-42CC-4A27-837D-DD42467DCDF3}" type="datetimeFigureOut">
              <a:rPr lang="nl-BE" smtClean="0"/>
              <a:t>24/06/2020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28F7-2730-4D10-A464-AE7EAFEAB7F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45951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01C0-42CC-4A27-837D-DD42467DCDF3}" type="datetimeFigureOut">
              <a:rPr lang="nl-BE" smtClean="0"/>
              <a:t>24/06/2020</a:t>
            </a:fld>
            <a:endParaRPr lang="nl-B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28F7-2730-4D10-A464-AE7EAFEAB7F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441024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01C0-42CC-4A27-837D-DD42467DCDF3}" type="datetimeFigureOut">
              <a:rPr lang="nl-BE" smtClean="0"/>
              <a:t>24/06/2020</a:t>
            </a:fld>
            <a:endParaRPr lang="nl-B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28F7-2730-4D10-A464-AE7EAFEAB7F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978946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01C0-42CC-4A27-837D-DD42467DCDF3}" type="datetimeFigureOut">
              <a:rPr lang="nl-BE" smtClean="0"/>
              <a:t>24/06/2020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28F7-2730-4D10-A464-AE7EAFEAB7F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305016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01C0-42CC-4A27-837D-DD42467DCDF3}" type="datetimeFigureOut">
              <a:rPr lang="nl-BE" smtClean="0"/>
              <a:t>24/06/2020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28F7-2730-4D10-A464-AE7EAFEAB7F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76613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01C0-42CC-4A27-837D-DD42467DCDF3}" type="datetimeFigureOut">
              <a:rPr lang="nl-BE" smtClean="0"/>
              <a:t>24/06/2020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28F7-2730-4D10-A464-AE7EAFEAB7F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50725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01C0-42CC-4A27-837D-DD42467DCDF3}" type="datetimeFigureOut">
              <a:rPr lang="nl-BE" smtClean="0"/>
              <a:t>24/06/2020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28F7-2730-4D10-A464-AE7EAFEAB7F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44861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01C0-42CC-4A27-837D-DD42467DCDF3}" type="datetimeFigureOut">
              <a:rPr lang="nl-BE" smtClean="0"/>
              <a:t>24/06/2020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28F7-2730-4D10-A464-AE7EAFEAB7F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82613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01C0-42CC-4A27-837D-DD42467DCDF3}" type="datetimeFigureOut">
              <a:rPr lang="nl-BE" smtClean="0"/>
              <a:t>24/06/2020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28F7-2730-4D10-A464-AE7EAFEAB7F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23080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01C0-42CC-4A27-837D-DD42467DCDF3}" type="datetimeFigureOut">
              <a:rPr lang="nl-BE" smtClean="0"/>
              <a:t>24/06/2020</a:t>
            </a:fld>
            <a:endParaRPr lang="nl-BE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28F7-2730-4D10-A464-AE7EAFEAB7F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25392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01C0-42CC-4A27-837D-DD42467DCDF3}" type="datetimeFigureOut">
              <a:rPr lang="nl-BE" smtClean="0"/>
              <a:t>24/06/2020</a:t>
            </a:fld>
            <a:endParaRPr lang="nl-BE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28F7-2730-4D10-A464-AE7EAFEAB7F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87098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01C0-42CC-4A27-837D-DD42467DCDF3}" type="datetimeFigureOut">
              <a:rPr lang="nl-BE" smtClean="0"/>
              <a:t>24/06/2020</a:t>
            </a:fld>
            <a:endParaRPr lang="nl-BE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28F7-2730-4D10-A464-AE7EAFEAB7F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60965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01C0-42CC-4A27-837D-DD42467DCDF3}" type="datetimeFigureOut">
              <a:rPr lang="nl-BE" smtClean="0"/>
              <a:t>24/06/2020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28F7-2730-4D10-A464-AE7EAFEAB7F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71184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3BC01C0-42CC-4A27-837D-DD42467DCDF3}" type="datetimeFigureOut">
              <a:rPr lang="nl-BE" smtClean="0"/>
              <a:t>24/06/2020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928F7-2730-4D10-A464-AE7EAFEAB7F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014033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covid-19.sciensano.be/sites/default/files/Covid19/COVID-19_procedure_contact_NL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sv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7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27" name="Picture 9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28" name="Oval 11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29" name="Picture 13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30" name="Picture 15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31" name="Rectangle 17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32" name="Rectangle 19">
            <a:extLst>
              <a:ext uri="{FF2B5EF4-FFF2-40B4-BE49-F238E27FC236}">
                <a16:creationId xmlns:a16="http://schemas.microsoft.com/office/drawing/2014/main" id="{052BEFF1-896C-45B1-B02C-96A6A1BC3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6">
            <a:extLst>
              <a:ext uri="{FF2B5EF4-FFF2-40B4-BE49-F238E27FC236}">
                <a16:creationId xmlns:a16="http://schemas.microsoft.com/office/drawing/2014/main" id="{BB237A14-61B1-4C00-A670-5D8D68A86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598F259-6F54-47A3-8D13-1603D786A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BA768A8-4FED-4ED8-9E46-6BE72188E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BED9CD0-6D40-4ED3-BED8-0651B0DD6D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3143" y="1645920"/>
            <a:ext cx="3522879" cy="447082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4200" b="0" i="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Scoutskamp en corona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5A0A88D-4C65-4556-ABCA-9A415EF6DE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24425" y="1182246"/>
            <a:ext cx="5919503" cy="5398167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endParaRPr lang="nl-BE" dirty="0"/>
          </a:p>
          <a:p>
            <a:r>
              <a:rPr lang="nl-BE" dirty="0"/>
              <a:t> </a:t>
            </a:r>
            <a:r>
              <a:rPr lang="nl-BE" b="1" u="sng" dirty="0">
                <a:solidFill>
                  <a:schemeClr val="tx1"/>
                </a:solidFill>
              </a:rPr>
              <a:t>Wat als de deelnemer ziek was in de dagen vooraf gaand aan het kamp ? </a:t>
            </a:r>
            <a:endParaRPr lang="nl-BE" u="sng" dirty="0">
              <a:solidFill>
                <a:schemeClr val="tx1"/>
              </a:solidFill>
            </a:endParaRPr>
          </a:p>
          <a:p>
            <a:r>
              <a:rPr lang="nl-BE" dirty="0">
                <a:solidFill>
                  <a:schemeClr val="tx1"/>
                </a:solidFill>
              </a:rPr>
              <a:t>a. </a:t>
            </a:r>
            <a:r>
              <a:rPr lang="nl-BE" b="1" dirty="0">
                <a:solidFill>
                  <a:schemeClr val="tx1"/>
                </a:solidFill>
              </a:rPr>
              <a:t>Deelnemer was COVID-positief </a:t>
            </a:r>
            <a:r>
              <a:rPr lang="nl-BE" dirty="0">
                <a:solidFill>
                  <a:schemeClr val="tx1"/>
                </a:solidFill>
              </a:rPr>
              <a:t>: hij/zij mag mee op kamp, minstens 7 dagen na de start van de ziekte en op voorwaarde dat hij/zij 3 dagen symptoomvrij is </a:t>
            </a:r>
          </a:p>
          <a:p>
            <a:r>
              <a:rPr lang="nl-BE" dirty="0">
                <a:solidFill>
                  <a:schemeClr val="tx1"/>
                </a:solidFill>
              </a:rPr>
              <a:t>b. </a:t>
            </a:r>
            <a:r>
              <a:rPr lang="nl-BE" b="1" dirty="0">
                <a:solidFill>
                  <a:schemeClr val="tx1"/>
                </a:solidFill>
              </a:rPr>
              <a:t>Deelnemer was ziek, COVID negatief </a:t>
            </a:r>
            <a:r>
              <a:rPr lang="nl-BE" dirty="0">
                <a:solidFill>
                  <a:schemeClr val="tx1"/>
                </a:solidFill>
              </a:rPr>
              <a:t>of test was niet noodzakelijk : hij/zij kan deelnemen als hij/zij 3 dagen symptoomvrij is </a:t>
            </a:r>
          </a:p>
          <a:p>
            <a:r>
              <a:rPr lang="nl-BE" dirty="0">
                <a:solidFill>
                  <a:schemeClr val="tx1"/>
                </a:solidFill>
              </a:rPr>
              <a:t>c. </a:t>
            </a:r>
            <a:r>
              <a:rPr lang="nl-BE" b="1" dirty="0">
                <a:solidFill>
                  <a:schemeClr val="tx1"/>
                </a:solidFill>
              </a:rPr>
              <a:t>Lid van de primaire bubbel van de deelnemer had onlangs COVID: </a:t>
            </a:r>
            <a:r>
              <a:rPr lang="nl-BE" dirty="0">
                <a:solidFill>
                  <a:schemeClr val="tx1"/>
                </a:solidFill>
              </a:rPr>
              <a:t>hij/zij kan deelnemen aan het kamp 14 dagen na het laatste hoog risico contact of 14 dagen nadat het </a:t>
            </a:r>
            <a:r>
              <a:rPr lang="nl-BE" dirty="0" err="1">
                <a:solidFill>
                  <a:schemeClr val="tx1"/>
                </a:solidFill>
              </a:rPr>
              <a:t>covid</a:t>
            </a:r>
            <a:r>
              <a:rPr lang="nl-BE" dirty="0">
                <a:solidFill>
                  <a:schemeClr val="tx1"/>
                </a:solidFill>
              </a:rPr>
              <a:t>-positieve familielid de thuisisolatie kon stoppen - of eerder, bij positieve </a:t>
            </a:r>
            <a:r>
              <a:rPr lang="nl-BE" dirty="0" err="1">
                <a:solidFill>
                  <a:schemeClr val="tx1"/>
                </a:solidFill>
              </a:rPr>
              <a:t>testing</a:t>
            </a:r>
            <a:r>
              <a:rPr lang="nl-BE" dirty="0">
                <a:solidFill>
                  <a:schemeClr val="tx1"/>
                </a:solidFill>
              </a:rPr>
              <a:t> (</a:t>
            </a:r>
            <a:r>
              <a:rPr lang="nl-BE" dirty="0" err="1">
                <a:solidFill>
                  <a:schemeClr val="tx1"/>
                </a:solidFill>
              </a:rPr>
              <a:t>cfr</a:t>
            </a:r>
            <a:r>
              <a:rPr lang="nl-BE" dirty="0">
                <a:solidFill>
                  <a:schemeClr val="tx1"/>
                </a:solidFill>
              </a:rPr>
              <a:t> a. : 7 dagen na positieve test en zeker 3 dagen symptoomvrij )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4969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9626E9-5A52-4235-8C68-1567C3E62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High risk en low risk contact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986E3B-28C0-4DFD-8679-20AF869F31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BE" dirty="0"/>
              <a:t>Een contactpersoon is elke persoon die contact heeft gehad met een bevestigd COVID-19 geval binnen een tijdspanne van 2 dagen voor het begin van de symptomen tot het einde van de besmettelijkheidsperiode van het geval (over het algemeen 7 dagen na het begin van de symptomen, of langer als de symptomen aanhouden). </a:t>
            </a:r>
          </a:p>
          <a:p>
            <a:pPr marL="0" indent="0">
              <a:buNone/>
            </a:pPr>
            <a:endParaRPr lang="nl-BE" dirty="0"/>
          </a:p>
          <a:p>
            <a:r>
              <a:rPr lang="nl-BE" dirty="0"/>
              <a:t>Voor een asymptomatische persoon met een positieve PCR-test wordt een contactpersoon gedefinieerd als iemand die contact heeft gehad met deze persoon binnen een tijdspanne van 2 dagen voordat het staal werd genomen, tot 7 dagen erna. </a:t>
            </a:r>
          </a:p>
          <a:p>
            <a:pPr marL="0" indent="0">
              <a:buNone/>
            </a:pPr>
            <a:endParaRPr lang="nl-BE" dirty="0"/>
          </a:p>
          <a:p>
            <a:r>
              <a:rPr lang="en-US" dirty="0" err="1"/>
              <a:t>Een</a:t>
            </a:r>
            <a:r>
              <a:rPr lang="en-US" dirty="0"/>
              <a:t> contact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ingedeeld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(high risk of low risk), </a:t>
            </a:r>
            <a:r>
              <a:rPr lang="en-US" dirty="0" err="1"/>
              <a:t>afhankelijk</a:t>
            </a:r>
            <a:r>
              <a:rPr lang="en-US" dirty="0"/>
              <a:t> van de </a:t>
            </a:r>
            <a:r>
              <a:rPr lang="en-US" dirty="0" err="1"/>
              <a:t>graad</a:t>
            </a:r>
            <a:r>
              <a:rPr lang="en-US" dirty="0"/>
              <a:t> van </a:t>
            </a:r>
            <a:r>
              <a:rPr lang="en-US" dirty="0" err="1"/>
              <a:t>blootstelling</a:t>
            </a:r>
            <a:endParaRPr lang="en-US" dirty="0"/>
          </a:p>
          <a:p>
            <a:endParaRPr lang="en-US" dirty="0"/>
          </a:p>
          <a:p>
            <a:r>
              <a:rPr lang="nl-BE" dirty="0">
                <a:hlinkClick r:id="rId2"/>
              </a:rPr>
              <a:t>https://covid-19.sciensano.be/sites/default/files/Covid19/COVID-19_procedure_contact_NL.pdf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227631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1CB162-4346-459B-BD54-421B0B41E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950" y="257968"/>
            <a:ext cx="10515600" cy="1325563"/>
          </a:xfrm>
        </p:spPr>
        <p:txBody>
          <a:bodyPr/>
          <a:lstStyle/>
          <a:p>
            <a:r>
              <a:rPr lang="nl-NL" dirty="0"/>
              <a:t>High en low risk </a:t>
            </a:r>
            <a:r>
              <a:rPr lang="nl-NL" dirty="0" err="1"/>
              <a:t>contacts</a:t>
            </a:r>
            <a:endParaRPr lang="nl-BE" dirty="0"/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3C844815-58AF-4AAA-8A48-C72219AC24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0065" y="1743869"/>
            <a:ext cx="5653020" cy="4351338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8654FA54-1736-4DAC-9B77-1C06E6F27A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065" y="6095207"/>
            <a:ext cx="2895600" cy="504825"/>
          </a:xfrm>
          <a:prstGeom prst="rect">
            <a:avLst/>
          </a:prstGeom>
        </p:spPr>
      </p:pic>
      <p:pic>
        <p:nvPicPr>
          <p:cNvPr id="6" name="Tijdelijke aanduiding voor inhoud 3">
            <a:extLst>
              <a:ext uri="{FF2B5EF4-FFF2-40B4-BE49-F238E27FC236}">
                <a16:creationId xmlns:a16="http://schemas.microsoft.com/office/drawing/2014/main" id="{06027013-F9DD-47A2-B0C0-D51C068896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42760" y="2038350"/>
            <a:ext cx="5899175" cy="3724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107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F972A2-A0A3-4CCA-A4BB-65EDF4409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OUDERS EN THUISBLIJVERS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D1BB80E-04DC-4D65-A1D5-4A5D565FD1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INDIEN </a:t>
            </a:r>
            <a:r>
              <a:rPr lang="en-US" b="1" dirty="0" err="1"/>
              <a:t>THUISGEBlEVEN</a:t>
            </a:r>
            <a:r>
              <a:rPr lang="en-US" b="1" dirty="0"/>
              <a:t> GEZINSLEDEN ( papa, mama, </a:t>
            </a:r>
            <a:r>
              <a:rPr lang="en-US" b="1" dirty="0" err="1"/>
              <a:t>broer</a:t>
            </a:r>
            <a:r>
              <a:rPr lang="en-US" b="1" dirty="0"/>
              <a:t>, </a:t>
            </a:r>
            <a:r>
              <a:rPr lang="en-US" b="1" dirty="0" err="1"/>
              <a:t>zus</a:t>
            </a:r>
            <a:r>
              <a:rPr lang="en-US" b="1" dirty="0"/>
              <a:t> COVID + </a:t>
            </a:r>
            <a:r>
              <a:rPr lang="en-US" b="1" dirty="0" err="1"/>
              <a:t>worden</a:t>
            </a:r>
            <a:r>
              <a:rPr lang="en-US" b="1" dirty="0"/>
              <a:t>  in </a:t>
            </a:r>
            <a:r>
              <a:rPr lang="en-US" b="1" dirty="0" err="1"/>
              <a:t>eerste</a:t>
            </a:r>
            <a:r>
              <a:rPr lang="en-US" b="1" dirty="0"/>
              <a:t> 48 u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vertrek</a:t>
            </a:r>
            <a:r>
              <a:rPr lang="en-US" b="1" dirty="0"/>
              <a:t> van kind(</a:t>
            </a:r>
            <a:r>
              <a:rPr lang="en-US" b="1" dirty="0" err="1"/>
              <a:t>eren</a:t>
            </a:r>
            <a:r>
              <a:rPr lang="en-US" b="1" dirty="0"/>
              <a:t>) ABSOLUUT LEIDING VERWITTIGEN !!</a:t>
            </a:r>
          </a:p>
          <a:p>
            <a:r>
              <a:rPr lang="en-US" b="1" dirty="0"/>
              <a:t>In </a:t>
            </a:r>
            <a:r>
              <a:rPr lang="en-US" b="1" dirty="0" err="1"/>
              <a:t>principe</a:t>
            </a:r>
            <a:r>
              <a:rPr lang="en-US" b="1" dirty="0"/>
              <a:t>  </a:t>
            </a:r>
            <a:r>
              <a:rPr lang="en-US" b="1" dirty="0" err="1"/>
              <a:t>bij</a:t>
            </a:r>
            <a:r>
              <a:rPr lang="en-US" b="1" dirty="0"/>
              <a:t> </a:t>
            </a:r>
            <a:r>
              <a:rPr lang="en-US" b="1" dirty="0" err="1"/>
              <a:t>covid</a:t>
            </a:r>
            <a:r>
              <a:rPr lang="en-US" b="1" dirty="0"/>
              <a:t> + </a:t>
            </a:r>
            <a:r>
              <a:rPr lang="en-US" b="1" dirty="0" err="1"/>
              <a:t>moeten</a:t>
            </a:r>
            <a:r>
              <a:rPr lang="en-US" b="1" dirty="0"/>
              <a:t> </a:t>
            </a:r>
            <a:r>
              <a:rPr lang="en-US" b="1" dirty="0" err="1"/>
              <a:t>alle</a:t>
            </a:r>
            <a:r>
              <a:rPr lang="en-US" b="1" dirty="0"/>
              <a:t> </a:t>
            </a:r>
            <a:r>
              <a:rPr lang="en-US" b="1" dirty="0" err="1"/>
              <a:t>nauwe</a:t>
            </a:r>
            <a:r>
              <a:rPr lang="en-US" b="1" dirty="0"/>
              <a:t> </a:t>
            </a:r>
            <a:r>
              <a:rPr lang="en-US" b="1" dirty="0" err="1"/>
              <a:t>contacten</a:t>
            </a:r>
            <a:r>
              <a:rPr lang="en-US" b="1" dirty="0"/>
              <a:t> mee in </a:t>
            </a:r>
            <a:r>
              <a:rPr lang="en-US" b="1" dirty="0" err="1"/>
              <a:t>isolatie</a:t>
            </a:r>
            <a:endParaRPr lang="en-US" b="1" dirty="0"/>
          </a:p>
          <a:p>
            <a:r>
              <a:rPr lang="en-US" b="1" dirty="0" err="1"/>
              <a:t>Dus</a:t>
            </a:r>
            <a:r>
              <a:rPr lang="en-US" b="1" dirty="0"/>
              <a:t> kind(</a:t>
            </a:r>
            <a:r>
              <a:rPr lang="en-US" b="1" dirty="0" err="1"/>
              <a:t>eren</a:t>
            </a:r>
            <a:r>
              <a:rPr lang="en-US" b="1" dirty="0"/>
              <a:t>) </a:t>
            </a:r>
            <a:r>
              <a:rPr lang="en-US" b="1" dirty="0" err="1"/>
              <a:t>naar</a:t>
            </a:r>
            <a:r>
              <a:rPr lang="en-US" b="1" dirty="0"/>
              <a:t> huis en mee in </a:t>
            </a:r>
            <a:r>
              <a:rPr lang="en-US" b="1" dirty="0" err="1"/>
              <a:t>isolatie</a:t>
            </a:r>
            <a:r>
              <a:rPr lang="en-US" b="1" dirty="0"/>
              <a:t> met </a:t>
            </a:r>
            <a:r>
              <a:rPr lang="en-US" b="1" dirty="0" err="1"/>
              <a:t>ouder</a:t>
            </a:r>
            <a:r>
              <a:rPr lang="en-US" b="1" dirty="0"/>
              <a:t>(s) </a:t>
            </a:r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284813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D9B8FD4-CDEB-4EB4-B4DE-C89E11938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36">
            <a:extLst>
              <a:ext uri="{FF2B5EF4-FFF2-40B4-BE49-F238E27FC236}">
                <a16:creationId xmlns:a16="http://schemas.microsoft.com/office/drawing/2014/main" id="{5A2E3D1D-9E9F-4739-BA14-D4D7FA9FB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: Shape 11">
            <a:extLst>
              <a:ext uri="{FF2B5EF4-FFF2-40B4-BE49-F238E27FC236}">
                <a16:creationId xmlns:a16="http://schemas.microsoft.com/office/drawing/2014/main" id="{1FFB365B-E9DC-4859-B8AB-CB83EEBE4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DAB9C8-EB37-4914-A699-C716FC8FE4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2994D2F-5069-4C0F-8614-FDAA49E19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r>
              <a:rPr lang="nl-BE" sz="3600">
                <a:solidFill>
                  <a:schemeClr val="bg2"/>
                </a:solidFill>
              </a:rPr>
              <a:t>Gevalsdefinitie mogelijk geval voor testing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85DACC9-274F-46C4-8AB2-17C3E87C1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4109" y="1235242"/>
            <a:ext cx="6269434" cy="4881499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nl-BE" sz="1400" b="1" dirty="0"/>
          </a:p>
          <a:p>
            <a:r>
              <a:rPr lang="nl-BE" dirty="0"/>
              <a:t>Een </a:t>
            </a:r>
            <a:r>
              <a:rPr lang="nl-BE" b="1" dirty="0"/>
              <a:t>mogelijk geval van COVID-19 </a:t>
            </a:r>
            <a:r>
              <a:rPr lang="nl-BE" dirty="0"/>
              <a:t>bij een kind/jongere is een persoon met : </a:t>
            </a:r>
          </a:p>
          <a:p>
            <a:r>
              <a:rPr lang="nl-BE" b="1" dirty="0"/>
              <a:t>Ten minste één </a:t>
            </a:r>
            <a:r>
              <a:rPr lang="nl-BE" dirty="0"/>
              <a:t>van de volgende symptomen met een </a:t>
            </a:r>
            <a:r>
              <a:rPr lang="nl-BE" b="1" dirty="0"/>
              <a:t>acuut begin</a:t>
            </a:r>
            <a:r>
              <a:rPr lang="nl-BE" dirty="0"/>
              <a:t>, zonder andere duidelijke oorzaak: </a:t>
            </a:r>
          </a:p>
          <a:p>
            <a:r>
              <a:rPr lang="nl-BE" b="1" dirty="0"/>
              <a:t>Ernstige hoest </a:t>
            </a:r>
          </a:p>
          <a:p>
            <a:r>
              <a:rPr lang="nl-BE" b="1" dirty="0"/>
              <a:t>Ademhalingsmoeilijkheden</a:t>
            </a:r>
            <a:r>
              <a:rPr lang="nl-BE" dirty="0"/>
              <a:t> (anders dan een astma-aanval) </a:t>
            </a:r>
          </a:p>
          <a:p>
            <a:r>
              <a:rPr lang="nl-BE" b="1" dirty="0"/>
              <a:t>Pijn op de borst </a:t>
            </a:r>
            <a:r>
              <a:rPr lang="nl-BE" dirty="0"/>
              <a:t>zonder een klap of trauma te hebben opgelopen </a:t>
            </a:r>
          </a:p>
          <a:p>
            <a:r>
              <a:rPr lang="nl-BE" b="1" dirty="0"/>
              <a:t>Verlies van reuk- of smaakzin </a:t>
            </a:r>
          </a:p>
          <a:p>
            <a:r>
              <a:rPr lang="nl-BE" b="1" dirty="0"/>
              <a:t>Koorts (&gt;= 38 °C axillair) </a:t>
            </a:r>
            <a:endParaRPr lang="nl-BE" sz="1400" b="1" dirty="0"/>
          </a:p>
        </p:txBody>
      </p:sp>
    </p:spTree>
    <p:extLst>
      <p:ext uri="{BB962C8B-B14F-4D97-AF65-F5344CB8AC3E}">
        <p14:creationId xmlns:p14="http://schemas.microsoft.com/office/powerpoint/2010/main" val="2340208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ABD5B1E-9BDE-48E5-94CC-581DB01398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585538"/>
            <a:ext cx="8946541" cy="514149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BE" sz="2200" b="1" u="sng" dirty="0"/>
              <a:t>OF</a:t>
            </a:r>
          </a:p>
          <a:p>
            <a:pPr marL="0" indent="0">
              <a:buNone/>
            </a:pPr>
            <a:r>
              <a:rPr lang="nl-BE" b="1" dirty="0"/>
              <a:t>Twee of meer van de volgende symptomen </a:t>
            </a:r>
            <a:r>
              <a:rPr lang="nl-BE" dirty="0"/>
              <a:t>met geen andere duidelijke oorzaak: </a:t>
            </a:r>
          </a:p>
          <a:p>
            <a:r>
              <a:rPr lang="nl-BE" dirty="0"/>
              <a:t>Spierpijn </a:t>
            </a:r>
          </a:p>
          <a:p>
            <a:r>
              <a:rPr lang="nl-BE" dirty="0"/>
              <a:t>Ongewone vermoeidheid </a:t>
            </a:r>
          </a:p>
          <a:p>
            <a:r>
              <a:rPr lang="nl-BE" dirty="0"/>
              <a:t>Loopneus (indien bekend allergisch kind: niezen, loopneus + rode/jeukende ogen zijn meer waarschijnlijk een teken van allergie) </a:t>
            </a:r>
          </a:p>
          <a:p>
            <a:r>
              <a:rPr lang="nl-BE" dirty="0"/>
              <a:t>Keelpijn </a:t>
            </a:r>
          </a:p>
          <a:p>
            <a:r>
              <a:rPr lang="nl-BE" dirty="0"/>
              <a:t>Hoofdpijn </a:t>
            </a:r>
          </a:p>
          <a:p>
            <a:r>
              <a:rPr lang="nl-BE" dirty="0"/>
              <a:t>Duidelijk verlies van eetlust </a:t>
            </a:r>
          </a:p>
          <a:p>
            <a:r>
              <a:rPr lang="nl-BE" dirty="0"/>
              <a:t>Waterige diarree zonder braken </a:t>
            </a:r>
          </a:p>
          <a:p>
            <a:r>
              <a:rPr lang="nl-BE" dirty="0"/>
              <a:t>OF - een verergering van bekende ademhalingssymptomen (bijv. astma) zonder andere duidelijke oorzaak. </a:t>
            </a:r>
          </a:p>
        </p:txBody>
      </p:sp>
    </p:spTree>
    <p:extLst>
      <p:ext uri="{BB962C8B-B14F-4D97-AF65-F5344CB8AC3E}">
        <p14:creationId xmlns:p14="http://schemas.microsoft.com/office/powerpoint/2010/main" val="2475257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9B7F5A-6E4B-4E4D-9947-F942C3F51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341A1BA-593B-41D4-8B14-EB6530FCD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Voor een volwassene geldt dezelfde definitie, behalve voor koorts, dat samen met een ander mineur symptoom moet voorkomen om verdacht te zijn voor COVID. </a:t>
            </a:r>
          </a:p>
          <a:p>
            <a:r>
              <a:rPr lang="nl-BE" dirty="0"/>
              <a:t>De deelnemer die ziek wordt en die voldoet aan de criteria suspect voor COVID, wordt in quarantaine geplaatst met een chirurgisch masker ( &gt; 12 jaar oud of jonger indien mogelijk). Indien meerdere personen verdacht zijn van COVID worden die bij voorkeur in verschillende ruimtes in quarantaine geplaatst. </a:t>
            </a:r>
          </a:p>
        </p:txBody>
      </p:sp>
    </p:spTree>
    <p:extLst>
      <p:ext uri="{BB962C8B-B14F-4D97-AF65-F5344CB8AC3E}">
        <p14:creationId xmlns:p14="http://schemas.microsoft.com/office/powerpoint/2010/main" val="1684756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7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30" name="Picture 9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31" name="Oval 11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32" name="Picture 13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33" name="Picture 15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34" name="Rectangle 17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5" name="Rectangle 19">
            <a:extLst>
              <a:ext uri="{FF2B5EF4-FFF2-40B4-BE49-F238E27FC236}">
                <a16:creationId xmlns:a16="http://schemas.microsoft.com/office/drawing/2014/main" id="{923E8915-D2AA-4327-A45A-972C3CA95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6" name="Rectangle 21">
            <a:extLst>
              <a:ext uri="{FF2B5EF4-FFF2-40B4-BE49-F238E27FC236}">
                <a16:creationId xmlns:a16="http://schemas.microsoft.com/office/drawing/2014/main" id="{8302FC3C-9804-4950-B721-5FD704BA6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88952" cy="68580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Connector 23">
            <a:extLst>
              <a:ext uri="{FF2B5EF4-FFF2-40B4-BE49-F238E27FC236}">
                <a16:creationId xmlns:a16="http://schemas.microsoft.com/office/drawing/2014/main" id="{6B9695BD-ECF6-49CA-8877-8C493193C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5" y="1828800"/>
            <a:ext cx="0" cy="32004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Picture 25">
            <a:extLst>
              <a:ext uri="{FF2B5EF4-FFF2-40B4-BE49-F238E27FC236}">
                <a16:creationId xmlns:a16="http://schemas.microsoft.com/office/drawing/2014/main" id="{3BC6EBB2-9BDC-4075-BA6B-43A9FBF9C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228080"/>
            <a:ext cx="993734" cy="762000"/>
          </a:xfrm>
          <a:prstGeom prst="rect">
            <a:avLst/>
          </a:prstGeom>
        </p:spPr>
      </p:pic>
      <p:sp>
        <p:nvSpPr>
          <p:cNvPr id="28" name="Freeform 5">
            <a:extLst>
              <a:ext uri="{FF2B5EF4-FFF2-40B4-BE49-F238E27FC236}">
                <a16:creationId xmlns:a16="http://schemas.microsoft.com/office/drawing/2014/main" id="{F3798573-F27B-47EB-8EA4-7EE34954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588" y="0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F901DBD-6B47-42EE-A9A1-55B3C6FBAA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195" y="804672"/>
            <a:ext cx="3521359" cy="524865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200" b="0" i="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Scouts en corona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5A9FE48-2C83-4887-9F45-ACB6EBA76D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16380" y="1050757"/>
            <a:ext cx="6659411" cy="5002571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>
              <a:lnSpc>
                <a:spcPct val="90000"/>
              </a:lnSpc>
              <a:buFont typeface="Wingdings 3" charset="2"/>
              <a:buChar char=""/>
            </a:pPr>
            <a:r>
              <a:rPr lang="en-US" b="1" u="sng" dirty="0">
                <a:solidFill>
                  <a:schemeClr val="tx1"/>
                </a:solidFill>
              </a:rPr>
              <a:t>BASISREGELS</a:t>
            </a:r>
            <a:r>
              <a:rPr lang="en-US" b="1" dirty="0">
                <a:solidFill>
                  <a:schemeClr val="tx1"/>
                </a:solidFill>
              </a:rPr>
              <a:t> : </a:t>
            </a:r>
          </a:p>
          <a:p>
            <a:pPr>
              <a:lnSpc>
                <a:spcPct val="90000"/>
              </a:lnSpc>
              <a:buFont typeface="Wingdings 3" charset="2"/>
              <a:buChar char=""/>
            </a:pPr>
            <a:r>
              <a:rPr lang="en-US" b="1" dirty="0" err="1">
                <a:solidFill>
                  <a:schemeClr val="tx1"/>
                </a:solidFill>
              </a:rPr>
              <a:t>Handhygiene</a:t>
            </a:r>
            <a:r>
              <a:rPr lang="en-US" b="1" dirty="0">
                <a:solidFill>
                  <a:schemeClr val="tx1"/>
                </a:solidFill>
              </a:rPr>
              <a:t> en social distancing </a:t>
            </a:r>
            <a:r>
              <a:rPr lang="en-US" b="1" dirty="0" err="1">
                <a:solidFill>
                  <a:schemeClr val="tx1"/>
                </a:solidFill>
              </a:rPr>
              <a:t>bij</a:t>
            </a:r>
            <a:r>
              <a:rPr lang="en-US" b="1" dirty="0">
                <a:solidFill>
                  <a:schemeClr val="tx1"/>
                </a:solidFill>
              </a:rPr>
              <a:t> contact met </a:t>
            </a:r>
            <a:r>
              <a:rPr lang="en-US" b="1" dirty="0" err="1">
                <a:solidFill>
                  <a:schemeClr val="tx1"/>
                </a:solidFill>
              </a:rPr>
              <a:t>personen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buiten</a:t>
            </a:r>
            <a:r>
              <a:rPr lang="en-US" b="1" dirty="0">
                <a:solidFill>
                  <a:schemeClr val="tx1"/>
                </a:solidFill>
              </a:rPr>
              <a:t> de </a:t>
            </a:r>
            <a:r>
              <a:rPr lang="en-US" b="1" dirty="0" err="1">
                <a:solidFill>
                  <a:schemeClr val="tx1"/>
                </a:solidFill>
              </a:rPr>
              <a:t>bubbel</a:t>
            </a:r>
            <a:endParaRPr lang="en-US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Font typeface="Wingdings 3" charset="2"/>
              <a:buChar char=""/>
            </a:pPr>
            <a:r>
              <a:rPr lang="en-US" dirty="0" err="1">
                <a:solidFill>
                  <a:schemeClr val="tx1"/>
                </a:solidFill>
              </a:rPr>
              <a:t>Bij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onvermijdelijk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dicht</a:t>
            </a:r>
            <a:r>
              <a:rPr lang="en-US" dirty="0">
                <a:solidFill>
                  <a:schemeClr val="tx1"/>
                </a:solidFill>
              </a:rPr>
              <a:t> contact met </a:t>
            </a:r>
            <a:r>
              <a:rPr lang="en-US" dirty="0" err="1">
                <a:solidFill>
                  <a:schemeClr val="tx1"/>
                </a:solidFill>
              </a:rPr>
              <a:t>personen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buiten</a:t>
            </a:r>
            <a:r>
              <a:rPr lang="en-US" dirty="0">
                <a:solidFill>
                  <a:schemeClr val="tx1"/>
                </a:solidFill>
              </a:rPr>
              <a:t> de </a:t>
            </a:r>
            <a:r>
              <a:rPr lang="en-US" dirty="0" err="1">
                <a:solidFill>
                  <a:schemeClr val="tx1"/>
                </a:solidFill>
              </a:rPr>
              <a:t>bubbel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mondmasker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dragen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>
              <a:lnSpc>
                <a:spcPct val="90000"/>
              </a:lnSpc>
              <a:buFont typeface="Wingdings 3" charset="2"/>
              <a:buChar char=""/>
            </a:pPr>
            <a:r>
              <a:rPr lang="en-US" b="1" dirty="0">
                <a:solidFill>
                  <a:schemeClr val="tx1"/>
                </a:solidFill>
              </a:rPr>
              <a:t>In open </a:t>
            </a:r>
            <a:r>
              <a:rPr lang="en-US" b="1" dirty="0" err="1">
                <a:solidFill>
                  <a:schemeClr val="tx1"/>
                </a:solidFill>
              </a:rPr>
              <a:t>lucht</a:t>
            </a:r>
            <a:r>
              <a:rPr lang="en-US" b="1" dirty="0">
                <a:solidFill>
                  <a:schemeClr val="tx1"/>
                </a:solidFill>
              </a:rPr>
              <a:t> minder </a:t>
            </a:r>
            <a:r>
              <a:rPr lang="en-US" b="1" dirty="0" err="1">
                <a:solidFill>
                  <a:schemeClr val="tx1"/>
                </a:solidFill>
              </a:rPr>
              <a:t>kans</a:t>
            </a:r>
            <a:r>
              <a:rPr lang="en-US" b="1" dirty="0">
                <a:solidFill>
                  <a:schemeClr val="tx1"/>
                </a:solidFill>
              </a:rPr>
              <a:t> op </a:t>
            </a:r>
            <a:r>
              <a:rPr lang="en-US" b="1" dirty="0" err="1">
                <a:solidFill>
                  <a:schemeClr val="tx1"/>
                </a:solidFill>
              </a:rPr>
              <a:t>besmetting</a:t>
            </a:r>
            <a:r>
              <a:rPr lang="en-US" b="1" dirty="0">
                <a:solidFill>
                  <a:schemeClr val="tx1"/>
                </a:solidFill>
              </a:rPr>
              <a:t> !</a:t>
            </a:r>
          </a:p>
          <a:p>
            <a:pPr>
              <a:lnSpc>
                <a:spcPct val="90000"/>
              </a:lnSpc>
              <a:buFont typeface="Wingdings 3" charset="2"/>
              <a:buChar char=""/>
            </a:pPr>
            <a:r>
              <a:rPr lang="en-US" b="1" u="sng" dirty="0" err="1">
                <a:solidFill>
                  <a:schemeClr val="tx1"/>
                </a:solidFill>
              </a:rPr>
              <a:t>Belangrijk</a:t>
            </a:r>
            <a:r>
              <a:rPr lang="en-US" b="1" u="sng" dirty="0">
                <a:solidFill>
                  <a:schemeClr val="tx1"/>
                </a:solidFill>
              </a:rPr>
              <a:t> om </a:t>
            </a:r>
            <a:r>
              <a:rPr lang="en-US" b="1" u="sng" dirty="0" err="1">
                <a:solidFill>
                  <a:schemeClr val="tx1"/>
                </a:solidFill>
              </a:rPr>
              <a:t>weten</a:t>
            </a:r>
            <a:r>
              <a:rPr lang="en-US" b="1" dirty="0">
                <a:solidFill>
                  <a:schemeClr val="tx1"/>
                </a:solidFill>
              </a:rPr>
              <a:t>:</a:t>
            </a:r>
          </a:p>
          <a:p>
            <a:pPr>
              <a:lnSpc>
                <a:spcPct val="90000"/>
              </a:lnSpc>
              <a:buFont typeface="Wingdings 3" charset="2"/>
              <a:buChar char=""/>
            </a:pPr>
            <a:r>
              <a:rPr lang="en-US" b="1" dirty="0" err="1">
                <a:solidFill>
                  <a:schemeClr val="tx1"/>
                </a:solidFill>
              </a:rPr>
              <a:t>Kinderen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worden</a:t>
            </a:r>
            <a:r>
              <a:rPr lang="en-US" b="1" dirty="0">
                <a:solidFill>
                  <a:schemeClr val="tx1"/>
                </a:solidFill>
              </a:rPr>
              <a:t> heel  </a:t>
            </a:r>
            <a:r>
              <a:rPr lang="en-US" b="1" dirty="0" err="1">
                <a:solidFill>
                  <a:schemeClr val="tx1"/>
                </a:solidFill>
              </a:rPr>
              <a:t>zelden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ernstig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ziek</a:t>
            </a:r>
            <a:r>
              <a:rPr lang="en-US" b="1" dirty="0">
                <a:solidFill>
                  <a:schemeClr val="tx1"/>
                </a:solidFill>
              </a:rPr>
              <a:t> door het coronavirus</a:t>
            </a:r>
          </a:p>
          <a:p>
            <a:pPr>
              <a:lnSpc>
                <a:spcPct val="90000"/>
              </a:lnSpc>
              <a:buFont typeface="Wingdings 3" charset="2"/>
              <a:buChar char=""/>
            </a:pPr>
            <a:r>
              <a:rPr lang="en-US" dirty="0" err="1">
                <a:solidFill>
                  <a:schemeClr val="tx1"/>
                </a:solidFill>
              </a:rPr>
              <a:t>Personen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zijn</a:t>
            </a:r>
            <a:r>
              <a:rPr lang="en-US" dirty="0">
                <a:solidFill>
                  <a:schemeClr val="tx1"/>
                </a:solidFill>
              </a:rPr>
              <a:t> het </a:t>
            </a:r>
            <a:r>
              <a:rPr lang="en-US" dirty="0" err="1">
                <a:solidFill>
                  <a:schemeClr val="tx1"/>
                </a:solidFill>
              </a:rPr>
              <a:t>meest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besmettelijk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juist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voor</a:t>
            </a:r>
            <a:r>
              <a:rPr lang="en-US" dirty="0">
                <a:solidFill>
                  <a:schemeClr val="tx1"/>
                </a:solidFill>
              </a:rPr>
              <a:t> en </a:t>
            </a:r>
            <a:r>
              <a:rPr lang="en-US" dirty="0" err="1">
                <a:solidFill>
                  <a:schemeClr val="tx1"/>
                </a:solidFill>
              </a:rPr>
              <a:t>na</a:t>
            </a:r>
            <a:r>
              <a:rPr lang="en-US" dirty="0">
                <a:solidFill>
                  <a:schemeClr val="tx1"/>
                </a:solidFill>
              </a:rPr>
              <a:t> het </a:t>
            </a:r>
            <a:r>
              <a:rPr lang="en-US" dirty="0" err="1">
                <a:solidFill>
                  <a:schemeClr val="tx1"/>
                </a:solidFill>
              </a:rPr>
              <a:t>verschijnen</a:t>
            </a:r>
            <a:r>
              <a:rPr lang="en-US" dirty="0">
                <a:solidFill>
                  <a:schemeClr val="tx1"/>
                </a:solidFill>
              </a:rPr>
              <a:t> van de </a:t>
            </a:r>
            <a:r>
              <a:rPr lang="en-US" dirty="0" err="1">
                <a:solidFill>
                  <a:schemeClr val="tx1"/>
                </a:solidFill>
              </a:rPr>
              <a:t>symptomen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pPr>
              <a:lnSpc>
                <a:spcPct val="90000"/>
              </a:lnSpc>
              <a:buFont typeface="Wingdings 3" charset="2"/>
              <a:buChar char=""/>
            </a:pPr>
            <a:r>
              <a:rPr lang="en-US" dirty="0" err="1">
                <a:solidFill>
                  <a:schemeClr val="tx1"/>
                </a:solidFill>
              </a:rPr>
              <a:t>Verspreiding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vermijden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als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iemand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ziek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wordt</a:t>
            </a:r>
            <a:r>
              <a:rPr lang="en-US" dirty="0">
                <a:solidFill>
                  <a:schemeClr val="tx1"/>
                </a:solidFill>
              </a:rPr>
              <a:t> op </a:t>
            </a:r>
            <a:r>
              <a:rPr lang="en-US" dirty="0" err="1">
                <a:solidFill>
                  <a:schemeClr val="tx1"/>
                </a:solidFill>
              </a:rPr>
              <a:t>kamp</a:t>
            </a:r>
            <a:r>
              <a:rPr lang="en-US" dirty="0">
                <a:solidFill>
                  <a:schemeClr val="tx1"/>
                </a:solidFill>
              </a:rPr>
              <a:t> is het  </a:t>
            </a:r>
            <a:r>
              <a:rPr lang="en-US" dirty="0" err="1">
                <a:solidFill>
                  <a:schemeClr val="tx1"/>
                </a:solidFill>
              </a:rPr>
              <a:t>belangrijkste</a:t>
            </a:r>
            <a:r>
              <a:rPr lang="en-US" dirty="0">
                <a:solidFill>
                  <a:schemeClr val="tx1"/>
                </a:solidFill>
              </a:rPr>
              <a:t> ! </a:t>
            </a:r>
          </a:p>
          <a:p>
            <a:pPr>
              <a:lnSpc>
                <a:spcPct val="90000"/>
              </a:lnSpc>
              <a:buFont typeface="Wingdings 3" charset="2"/>
              <a:buChar char=""/>
            </a:pPr>
            <a:endParaRPr lang="en-US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Font typeface="Wingdings 3" charset="2"/>
              <a:buChar char=""/>
            </a:pPr>
            <a:endParaRPr lang="en-US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Font typeface="Wingdings 3" charset="2"/>
              <a:buChar char="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199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2DAD04-2CFC-4603-8A17-80F054430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BIJ SYMPTOMEN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840B6C-9BB8-4124-92CD-C6501140F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/>
              <a:t>Bij symptomen eerst Dr Stubbe contacteren </a:t>
            </a:r>
          </a:p>
          <a:p>
            <a:r>
              <a:rPr lang="nl-BE" dirty="0"/>
              <a:t>Veel symptomen vallen ook onder ‘kampsymptomen’ : bv hooikoorts, vermoeid door slaaptekort</a:t>
            </a:r>
          </a:p>
          <a:p>
            <a:r>
              <a:rPr lang="nl-BE" dirty="0"/>
              <a:t>Bij duidelijke symptomen en na contact Dr Stubbe</a:t>
            </a:r>
          </a:p>
          <a:p>
            <a:r>
              <a:rPr lang="nl-BE" dirty="0"/>
              <a:t>Kind moet naar huis en daar getest worden </a:t>
            </a:r>
          </a:p>
          <a:p>
            <a:r>
              <a:rPr lang="nl-BE" dirty="0"/>
              <a:t>Bubbel extra </a:t>
            </a:r>
            <a:r>
              <a:rPr lang="nl-BE" dirty="0" err="1"/>
              <a:t>hygienemaatregelen</a:t>
            </a:r>
            <a:endParaRPr lang="nl-BE" dirty="0"/>
          </a:p>
          <a:p>
            <a:r>
              <a:rPr lang="nl-BE" dirty="0"/>
              <a:t>Indien </a:t>
            </a:r>
            <a:r>
              <a:rPr lang="nl-BE" dirty="0" err="1"/>
              <a:t>covid</a:t>
            </a:r>
            <a:r>
              <a:rPr lang="nl-BE" dirty="0"/>
              <a:t>+  ganse bubbel naar huis !!!</a:t>
            </a:r>
          </a:p>
          <a:p>
            <a:r>
              <a:rPr lang="nl-BE" dirty="0"/>
              <a:t>GEEN PANIEK VEROORZAKEN!</a:t>
            </a:r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046207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902124-1C90-457C-8F84-04FD6C80C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Voorbeeld Formulier </a:t>
            </a:r>
            <a:r>
              <a:rPr lang="nl-NL" dirty="0" err="1"/>
              <a:t>contacttracing</a:t>
            </a:r>
            <a:endParaRPr lang="nl-BE" dirty="0"/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3E595A12-2EEC-4CB8-95F0-F0759B4C1B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3313" y="3155413"/>
            <a:ext cx="8947150" cy="1990212"/>
          </a:xfrm>
          <a:prstGeom prst="rect">
            <a:avLst/>
          </a:prstGeom>
        </p:spPr>
      </p:pic>
      <p:sp>
        <p:nvSpPr>
          <p:cNvPr id="5" name="Rechthoek 4" descr="Stopwatch">
            <a:extLst>
              <a:ext uri="{FF2B5EF4-FFF2-40B4-BE49-F238E27FC236}">
                <a16:creationId xmlns:a16="http://schemas.microsoft.com/office/drawing/2014/main" id="{ABA6E22E-ECCA-442F-9EA3-0F3B6F0779AB}"/>
              </a:ext>
            </a:extLst>
          </p:cNvPr>
          <p:cNvSpPr/>
          <p:nvPr/>
        </p:nvSpPr>
        <p:spPr>
          <a:xfrm>
            <a:off x="1469923" y="1917000"/>
            <a:ext cx="1512000" cy="1512000"/>
          </a:xfrm>
          <a:prstGeom prst="rect">
            <a:avLst/>
          </a:prstGeom>
          <a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6" name="Groep 5">
            <a:extLst>
              <a:ext uri="{FF2B5EF4-FFF2-40B4-BE49-F238E27FC236}">
                <a16:creationId xmlns:a16="http://schemas.microsoft.com/office/drawing/2014/main" id="{CCF5A77C-5498-4F9B-8604-C7336FDFD65E}"/>
              </a:ext>
            </a:extLst>
          </p:cNvPr>
          <p:cNvGrpSpPr/>
          <p:nvPr/>
        </p:nvGrpSpPr>
        <p:grpSpPr>
          <a:xfrm>
            <a:off x="3803263" y="2065678"/>
            <a:ext cx="5268165" cy="1741253"/>
            <a:chOff x="5635799" y="2691082"/>
            <a:chExt cx="4523630" cy="1741253"/>
          </a:xfrm>
        </p:grpSpPr>
        <p:sp>
          <p:nvSpPr>
            <p:cNvPr id="7" name="Rechthoek 6">
              <a:extLst>
                <a:ext uri="{FF2B5EF4-FFF2-40B4-BE49-F238E27FC236}">
                  <a16:creationId xmlns:a16="http://schemas.microsoft.com/office/drawing/2014/main" id="{6ADD48CF-CDA7-41EB-9510-67E27DDDAF5D}"/>
                </a:ext>
              </a:extLst>
            </p:cNvPr>
            <p:cNvSpPr/>
            <p:nvPr/>
          </p:nvSpPr>
          <p:spPr>
            <a:xfrm>
              <a:off x="5635800" y="2691083"/>
              <a:ext cx="4320000" cy="1366262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Tekstvak 7">
              <a:extLst>
                <a:ext uri="{FF2B5EF4-FFF2-40B4-BE49-F238E27FC236}">
                  <a16:creationId xmlns:a16="http://schemas.microsoft.com/office/drawing/2014/main" id="{0437552C-B62F-4560-8C4A-8A9152454B0B}"/>
                </a:ext>
              </a:extLst>
            </p:cNvPr>
            <p:cNvSpPr txBox="1"/>
            <p:nvPr/>
          </p:nvSpPr>
          <p:spPr>
            <a:xfrm>
              <a:off x="5635799" y="2691082"/>
              <a:ext cx="4523630" cy="174125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marR="0" lvl="0" indent="0" algn="l" defTabSz="7556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Pt moet contactenlijst maken van afgelopen 2-3 dagen</a:t>
              </a:r>
              <a:endPara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628650" marR="0" lvl="2" indent="-171450" algn="l" defTabSz="7556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nl-NL" sz="1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&gt; 15 min in zelfde ruimte</a:t>
              </a:r>
              <a:endPara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628650" marR="0" lvl="2" indent="-171450" algn="l" defTabSz="7556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nl-NL" sz="1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&lt; 1,5 meter</a:t>
              </a:r>
            </a:p>
            <a:p>
              <a:pPr marL="628650" marR="0" lvl="2" indent="-171450" algn="l" defTabSz="7556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nl-NL" sz="1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Lichamelijk contact</a:t>
              </a:r>
            </a:p>
            <a:p>
              <a:pPr marL="628650" marR="0" lvl="2" indent="-171450" algn="l" defTabSz="7556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nl-NL" sz="1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Contact zorgverlener</a:t>
              </a:r>
              <a:endPara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7556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Indeling in High risk en low risk contact</a:t>
              </a:r>
              <a:endPara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72318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95D4FEB-08A2-45F2-BD3D-05C00A5EFE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673768"/>
            <a:ext cx="8946541" cy="5574631"/>
          </a:xfrm>
        </p:spPr>
        <p:txBody>
          <a:bodyPr/>
          <a:lstStyle/>
          <a:p>
            <a:r>
              <a:rPr lang="nl-BE" b="1" u="sng" dirty="0"/>
              <a:t>NA HET KAMP </a:t>
            </a:r>
          </a:p>
          <a:p>
            <a:r>
              <a:rPr lang="nl-BE" dirty="0"/>
              <a:t>In het geval dat één van de deelnemers COVID19 ontwikkelt in de 2 dagen ( dag van terugkeer naar huis = dag "0" ) volgend op dit kamp : </a:t>
            </a:r>
          </a:p>
          <a:p>
            <a:r>
              <a:rPr lang="nl-BE" dirty="0"/>
              <a:t>Elk lid van de kampbubbel gaat in quarantaine, moet getest worden en kan niet deelnemen aan een andere groep/kamp gedurende maximum 14 dagen na het einde van dit kamp. (mogelijks eerder afhankelijk van </a:t>
            </a:r>
            <a:r>
              <a:rPr lang="nl-BE" dirty="0" err="1"/>
              <a:t>testing</a:t>
            </a:r>
            <a:r>
              <a:rPr lang="nl-BE" dirty="0"/>
              <a:t> : als </a:t>
            </a:r>
            <a:r>
              <a:rPr lang="nl-BE" dirty="0" err="1"/>
              <a:t>testing</a:t>
            </a:r>
            <a:r>
              <a:rPr lang="nl-BE" dirty="0"/>
              <a:t> positief blijkt, dan kan na 7 dagen en 3 dagen symptoomvrij terug aan een nieuwe bubbel deelgenomen worden). </a:t>
            </a:r>
          </a:p>
        </p:txBody>
      </p:sp>
    </p:spTree>
    <p:extLst>
      <p:ext uri="{BB962C8B-B14F-4D97-AF65-F5344CB8AC3E}">
        <p14:creationId xmlns:p14="http://schemas.microsoft.com/office/powerpoint/2010/main" val="12481757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ED4AD0FBE2AAC4CA1672F183B4BFABD" ma:contentTypeVersion="13" ma:contentTypeDescription="Een nieuw document maken." ma:contentTypeScope="" ma:versionID="f6356d043eaf1a406da44da1172ddf85">
  <xsd:schema xmlns:xsd="http://www.w3.org/2001/XMLSchema" xmlns:xs="http://www.w3.org/2001/XMLSchema" xmlns:p="http://schemas.microsoft.com/office/2006/metadata/properties" xmlns:ns3="c1b5957b-65aa-4c08-92e8-ead0373a0a2c" xmlns:ns4="aee9db56-fbb2-4344-9e53-f027ecf73a77" targetNamespace="http://schemas.microsoft.com/office/2006/metadata/properties" ma:root="true" ma:fieldsID="34a0a9d8204d561b51d1189d5c5300ee" ns3:_="" ns4:_="">
    <xsd:import namespace="c1b5957b-65aa-4c08-92e8-ead0373a0a2c"/>
    <xsd:import namespace="aee9db56-fbb2-4344-9e53-f027ecf73a7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b5957b-65aa-4c08-92e8-ead0373a0a2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e9db56-fbb2-4344-9e53-f027ecf73a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263175-D0EA-4D05-969D-7E55874C07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7A9E533-BB84-4FCC-938C-031671A56A7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01F54E4-C5E3-4239-A3EE-723A3697FA3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1b5957b-65aa-4c08-92e8-ead0373a0a2c"/>
    <ds:schemaRef ds:uri="aee9db56-fbb2-4344-9e53-f027ecf73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302</TotalTime>
  <Words>824</Words>
  <Application>Microsoft Office PowerPoint</Application>
  <PresentationFormat>Breedbeeld</PresentationFormat>
  <Paragraphs>68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Wingdings 3</vt:lpstr>
      <vt:lpstr>Ion</vt:lpstr>
      <vt:lpstr>Scoutskamp en corona</vt:lpstr>
      <vt:lpstr>OUDERS EN THUISBLIJVERS </vt:lpstr>
      <vt:lpstr>Gevalsdefinitie mogelijk geval voor testing</vt:lpstr>
      <vt:lpstr>PowerPoint-presentatie</vt:lpstr>
      <vt:lpstr>PowerPoint-presentatie</vt:lpstr>
      <vt:lpstr>Scouts en corona</vt:lpstr>
      <vt:lpstr>BIJ SYMPTOMEN </vt:lpstr>
      <vt:lpstr>Voorbeeld Formulier contacttracing</vt:lpstr>
      <vt:lpstr>PowerPoint-presentatie</vt:lpstr>
      <vt:lpstr>High risk en low risk contact</vt:lpstr>
      <vt:lpstr>High en low risk contacts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Stefan Teughels</dc:creator>
  <cp:lastModifiedBy>Jeroen Stubbe</cp:lastModifiedBy>
  <cp:revision>17</cp:revision>
  <dcterms:created xsi:type="dcterms:W3CDTF">2020-05-02T21:11:41Z</dcterms:created>
  <dcterms:modified xsi:type="dcterms:W3CDTF">2020-06-24T06:55:03Z</dcterms:modified>
</cp:coreProperties>
</file>